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5" r:id="rId6"/>
    <p:sldId id="264" r:id="rId7"/>
    <p:sldId id="261" r:id="rId8"/>
    <p:sldId id="266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Raleway" charset="-52"/>
      <p:regular r:id="rId14"/>
    </p:embeddedFont>
    <p:embeddedFont>
      <p:font typeface="Arimo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1" d="100"/>
          <a:sy n="31" d="100"/>
        </p:scale>
        <p:origin x="-2994" y="-14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7315" r="19733" b="1109"/>
          <a:stretch>
            <a:fillRect/>
          </a:stretch>
        </p:blipFill>
        <p:spPr>
          <a:xfrm>
            <a:off x="8468259" y="3068"/>
            <a:ext cx="9819741" cy="102839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2700" y="692041"/>
            <a:ext cx="1297748" cy="15443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68259" y="3068"/>
            <a:ext cx="14354939" cy="1076620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4176447"/>
            <a:ext cx="7050860" cy="241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ru-RU" sz="4800" b="1" dirty="0">
                <a:solidFill>
                  <a:schemeClr val="bg1"/>
                </a:solidFill>
              </a:rPr>
              <a:t>«Многонациональный Нижний Новгород – родному городу: 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lnSpc>
                <a:spcPts val="4725"/>
              </a:lnSpc>
            </a:pPr>
            <a:r>
              <a:rPr lang="ru-RU" sz="4800" b="1" dirty="0" smtClean="0">
                <a:solidFill>
                  <a:schemeClr val="bg1"/>
                </a:solidFill>
              </a:rPr>
              <a:t>вместе </a:t>
            </a:r>
            <a:r>
              <a:rPr lang="ru-RU" sz="4800" b="1" dirty="0">
                <a:solidFill>
                  <a:schemeClr val="bg1"/>
                </a:solidFill>
              </a:rPr>
              <a:t>мы едины»</a:t>
            </a:r>
            <a:endParaRPr lang="en-US" sz="4725" b="1" spc="-94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2089" y="3133027"/>
            <a:ext cx="5637473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ru-RU" sz="3200" dirty="0" smtClean="0">
                <a:solidFill>
                  <a:srgbClr val="FFFFFF"/>
                </a:solidFill>
                <a:latin typeface="Arimo"/>
              </a:rPr>
              <a:t>Август-ноябрь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202</a:t>
            </a:r>
            <a:r>
              <a:rPr lang="ru-RU" sz="3200" dirty="0" smtClean="0">
                <a:solidFill>
                  <a:srgbClr val="FFFFFF"/>
                </a:solidFill>
                <a:latin typeface="Arimo"/>
              </a:rPr>
              <a:t>2</a:t>
            </a:r>
            <a:endParaRPr lang="en-US" sz="3200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65528" y="672991"/>
            <a:ext cx="6617811" cy="156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533" spc="63">
                <a:solidFill>
                  <a:srgbClr val="FFFFFF"/>
                </a:solidFill>
                <a:latin typeface="Raleway"/>
              </a:rPr>
              <a:t>НИЖЕГОРОДСКОЕ РЕГИОНАЛЬНОЕ ОТДЕЛЕНИЕ ОБЩЕРОССИЙСКОЙ ОБЩЕСТВЕНОЙ ОРГАНИЗАЦИИ "АССАМБЛЕЯ НАРОДОВ РОССИИИ"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124700"/>
            <a:ext cx="563747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3200" dirty="0" err="1">
                <a:solidFill>
                  <a:srgbClr val="FFFFFF"/>
                </a:solidFill>
                <a:latin typeface="Arimo"/>
              </a:rPr>
              <a:t>Проект</a:t>
            </a:r>
            <a:endParaRPr lang="en-US" sz="3200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" y="2171700"/>
            <a:ext cx="6858000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500" dirty="0" smtClean="0">
                <a:solidFill>
                  <a:srgbClr val="00444B"/>
                </a:solidFill>
                <a:latin typeface="Raleway"/>
              </a:rPr>
              <a:t>Проект был направлен на решение вопросов гармонизации межнациональных отношений и формированию единой общности  - российский народ, расширению форм молодёжных коммуникаций.</a:t>
            </a:r>
            <a:endParaRPr lang="en-US" sz="3500" dirty="0">
              <a:solidFill>
                <a:srgbClr val="00444B"/>
              </a:solidFill>
              <a:latin typeface="Raleway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3500" dirty="0">
              <a:solidFill>
                <a:srgbClr val="00444B"/>
              </a:solidFill>
              <a:latin typeface="Raleway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4840" y="1638300"/>
            <a:ext cx="10058400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80240" cy="10287000"/>
            <a:chOff x="0" y="0"/>
            <a:chExt cx="2631834" cy="3479800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631834" cy="3479800"/>
            </a:xfrm>
            <a:custGeom>
              <a:avLst/>
              <a:gdLst/>
              <a:ahLst/>
              <a:cxnLst/>
              <a:rect l="l" t="t" r="r" b="b"/>
              <a:pathLst>
                <a:path w="2631834" h="3479800">
                  <a:moveTo>
                    <a:pt x="0" y="0"/>
                  </a:moveTo>
                  <a:lnTo>
                    <a:pt x="2631834" y="0"/>
                  </a:lnTo>
                  <a:lnTo>
                    <a:pt x="2631834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8678031" y="3848299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8182142" y="571500"/>
            <a:ext cx="8797674" cy="3276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2833" dirty="0" err="1">
                <a:solidFill>
                  <a:srgbClr val="2B2B2B"/>
                </a:solidFill>
                <a:latin typeface="Raleway"/>
              </a:rPr>
              <a:t>Укрепление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единства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народов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,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проживающих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</a:p>
          <a:p>
            <a:pPr>
              <a:lnSpc>
                <a:spcPts val="3683"/>
              </a:lnSpc>
            </a:pPr>
            <a:r>
              <a:rPr lang="en-US" sz="2833" dirty="0">
                <a:solidFill>
                  <a:srgbClr val="2B2B2B"/>
                </a:solidFill>
                <a:latin typeface="Raleway"/>
              </a:rPr>
              <a:t>в г.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Н.Новгороде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,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гармонизация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межнациональных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отношений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. </a:t>
            </a:r>
          </a:p>
          <a:p>
            <a:pPr>
              <a:lnSpc>
                <a:spcPts val="3683"/>
              </a:lnSpc>
            </a:pPr>
            <a:r>
              <a:rPr lang="en-US" sz="2833" dirty="0" err="1">
                <a:solidFill>
                  <a:srgbClr val="2B2B2B"/>
                </a:solidFill>
                <a:latin typeface="Raleway"/>
              </a:rPr>
              <a:t>Сохранение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атмосферы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взаимного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уважения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к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национальным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и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конфессиональным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традициям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,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культуре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,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обычаям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разных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 </a:t>
            </a:r>
            <a:r>
              <a:rPr lang="en-US" sz="2833" dirty="0" err="1">
                <a:solidFill>
                  <a:srgbClr val="2B2B2B"/>
                </a:solidFill>
                <a:latin typeface="Raleway"/>
              </a:rPr>
              <a:t>национальностей</a:t>
            </a:r>
            <a:r>
              <a:rPr lang="en-US" sz="2833" dirty="0">
                <a:solidFill>
                  <a:srgbClr val="2B2B2B"/>
                </a:solidFill>
                <a:latin typeface="Raleway"/>
              </a:rPr>
              <a:t>.</a:t>
            </a:r>
          </a:p>
          <a:p>
            <a:pPr>
              <a:lnSpc>
                <a:spcPts val="3683"/>
              </a:lnSpc>
              <a:spcBef>
                <a:spcPct val="0"/>
              </a:spcBef>
            </a:pPr>
            <a:endParaRPr lang="en-US" sz="2833" dirty="0">
              <a:solidFill>
                <a:srgbClr val="2B2B2B"/>
              </a:solidFill>
              <a:latin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480097"/>
            <a:ext cx="5821135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Raleway"/>
              </a:rPr>
              <a:t>Цель  проекта: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02" y="4457700"/>
            <a:ext cx="6939539" cy="5340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80240" cy="10287000"/>
            <a:chOff x="0" y="0"/>
            <a:chExt cx="2631834" cy="3479800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631834" cy="3479800"/>
            </a:xfrm>
            <a:custGeom>
              <a:avLst/>
              <a:gdLst/>
              <a:ahLst/>
              <a:cxnLst/>
              <a:rect l="l" t="t" r="r" b="b"/>
              <a:pathLst>
                <a:path w="2631834" h="3479800">
                  <a:moveTo>
                    <a:pt x="0" y="0"/>
                  </a:moveTo>
                  <a:lnTo>
                    <a:pt x="2631834" y="0"/>
                  </a:lnTo>
                  <a:lnTo>
                    <a:pt x="2631834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AutoShape 5"/>
          <p:cNvSpPr/>
          <p:nvPr/>
        </p:nvSpPr>
        <p:spPr>
          <a:xfrm>
            <a:off x="9067800" y="5884563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8375303" y="571500"/>
            <a:ext cx="8797674" cy="539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  <a:t>содействие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  <a:t>гражданскому, социальному, культурному, духовному, интеллектуальному развитию народов разных национальностей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  <a:t>распространение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  <a:t>идей толерантности в вопросах межнациональных отношений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  <a:t>поддержка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  <a:t>деятельности городских общественных организаций,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Raleway" panose="020B0604020202020204" charset="-52"/>
              </a:rPr>
              <a:t>работающих в сфере межнациональных отношений на территории г. Н. Новгорода</a:t>
            </a:r>
          </a:p>
          <a:p>
            <a:pPr>
              <a:lnSpc>
                <a:spcPts val="3683"/>
              </a:lnSpc>
              <a:spcBef>
                <a:spcPct val="0"/>
              </a:spcBef>
            </a:pPr>
            <a:endParaRPr lang="en-US" sz="2833" dirty="0">
              <a:solidFill>
                <a:srgbClr val="2B2B2B"/>
              </a:solidFill>
              <a:latin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480097"/>
            <a:ext cx="5821135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FFFFFF"/>
                </a:solidFill>
                <a:latin typeface="Raleway"/>
              </a:rPr>
              <a:t>Задачи</a:t>
            </a:r>
            <a:r>
              <a:rPr lang="en-US" sz="8000" dirty="0" smtClean="0">
                <a:solidFill>
                  <a:srgbClr val="FFFFFF"/>
                </a:solidFill>
                <a:latin typeface="Raleway"/>
              </a:rPr>
              <a:t>  </a:t>
            </a:r>
            <a:r>
              <a:rPr lang="en-US" sz="8000" dirty="0" err="1">
                <a:solidFill>
                  <a:srgbClr val="FFFFFF"/>
                </a:solidFill>
                <a:latin typeface="Raleway"/>
              </a:rPr>
              <a:t>проекта</a:t>
            </a:r>
            <a:r>
              <a:rPr lang="en-US" sz="8000" dirty="0">
                <a:solidFill>
                  <a:srgbClr val="FFFFFF"/>
                </a:solidFill>
                <a:latin typeface="Raleway"/>
              </a:rPr>
              <a:t>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826" r="7873"/>
          <a:stretch/>
        </p:blipFill>
        <p:spPr>
          <a:xfrm>
            <a:off x="8402197" y="6183405"/>
            <a:ext cx="4076700" cy="3845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11" r="869"/>
          <a:stretch/>
        </p:blipFill>
        <p:spPr>
          <a:xfrm>
            <a:off x="13678840" y="6183405"/>
            <a:ext cx="3635924" cy="38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3296782"/>
            <a:ext cx="6096000" cy="6990218"/>
            <a:chOff x="0" y="0"/>
            <a:chExt cx="2017615" cy="23135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2192000" y="3296782"/>
            <a:ext cx="6096000" cy="6990218"/>
            <a:chOff x="0" y="0"/>
            <a:chExt cx="2017615" cy="231357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0" y="3296782"/>
            <a:ext cx="6096000" cy="6990218"/>
            <a:chOff x="0" y="0"/>
            <a:chExt cx="2017615" cy="23135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81000" y="375405"/>
            <a:ext cx="14405264" cy="2991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Фестиваль национальных культур </a:t>
            </a:r>
            <a:endParaRPr lang="ru-RU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В кругу друзей», </a:t>
            </a: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посвященный </a:t>
            </a:r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году культурного наследия народов </a:t>
            </a: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России</a:t>
            </a:r>
            <a:endParaRPr lang="en-US" sz="5400" spc="-216" dirty="0">
              <a:solidFill>
                <a:schemeClr val="accent4">
                  <a:lumMod val="75000"/>
                </a:schemeClr>
              </a:solidFill>
              <a:latin typeface="Ralewa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09935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Мероприятия проходили в городских «Соседских центрах», на придомовых площадках, в ветеранских организациях, национальных общинах и на Дне города Нижнего Новгорода. Фестиваль явился определенным итогом знакомства жителей города с </a:t>
            </a:r>
            <a:r>
              <a:rPr lang="ru-RU" sz="2800" dirty="0" smtClean="0">
                <a:solidFill>
                  <a:schemeClr val="bg1"/>
                </a:solidFill>
              </a:rPr>
              <a:t>национальной </a:t>
            </a:r>
            <a:r>
              <a:rPr lang="ru-RU" sz="2800" dirty="0">
                <a:solidFill>
                  <a:schemeClr val="bg1"/>
                </a:solidFill>
              </a:rPr>
              <a:t>культурой нижегородских диаспор. Всего приняло участие 300 человек.</a:t>
            </a:r>
          </a:p>
          <a:p>
            <a:endParaRPr lang="ru-RU" sz="2400" dirty="0">
              <a:solidFill>
                <a:schemeClr val="bg1"/>
              </a:solidFill>
              <a:latin typeface="Raleway" panose="020B060402020202020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934861"/>
            <a:ext cx="8258175" cy="5676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0859" y="375405"/>
            <a:ext cx="457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3296782"/>
            <a:ext cx="6096000" cy="6990218"/>
            <a:chOff x="0" y="0"/>
            <a:chExt cx="2017615" cy="2313577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2192000" y="3296782"/>
            <a:ext cx="6096000" cy="6990218"/>
            <a:chOff x="0" y="0"/>
            <a:chExt cx="2017615" cy="23135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0" y="3296782"/>
            <a:ext cx="6096000" cy="6990218"/>
            <a:chOff x="0" y="0"/>
            <a:chExt cx="2017615" cy="2313577"/>
          </a:xfrm>
          <a:solidFill>
            <a:schemeClr val="accent4">
              <a:lumMod val="5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533401" y="322929"/>
            <a:ext cx="8811862" cy="2363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Raleway" panose="020B0604020202020204" charset="-52"/>
              </a:rPr>
              <a:t>Круглый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Raleway" panose="020B0604020202020204" charset="-52"/>
              </a:rPr>
              <a:t>стол «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Raleway" panose="020B0604020202020204" charset="-52"/>
              </a:rPr>
              <a:t>Этнокультурный диалог народов России как основа единства российской нации (на основе опыта </a:t>
            </a: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Raleway" panose="020B0604020202020204" charset="-52"/>
              </a:rPr>
              <a:t>г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Raleway" panose="020B0604020202020204" charset="-52"/>
              </a:rPr>
              <a:t>.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  <a:latin typeface="Raleway" panose="020B0604020202020204" charset="-52"/>
              </a:rPr>
              <a:t>Н.Новгорода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Raleway" panose="020B0604020202020204" charset="-52"/>
              </a:rPr>
              <a:t>)»</a:t>
            </a:r>
            <a:endParaRPr lang="en-US" sz="3200" spc="-216" dirty="0">
              <a:solidFill>
                <a:schemeClr val="accent4">
                  <a:lumMod val="75000"/>
                </a:schemeClr>
              </a:solidFill>
              <a:latin typeface="Ralewa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46673" y="198732"/>
            <a:ext cx="7890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прошел в два этапа: 6 октября в ННГК им. Н.М. Глинки и 18 октября в Доме народного единства с участием студентов ННГУ им. Н.И. Лобачевского, Педагогического университета им.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К.Минина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архитектурно-строительного университета, студентов разных народов и национальностей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. Всего около 100 человек.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Raleway" panose="020B0604020202020204" charset="-52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8931" y="3529859"/>
            <a:ext cx="18259068" cy="6228705"/>
            <a:chOff x="-6927" y="3296782"/>
            <a:chExt cx="18259068" cy="622870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927" y="3296782"/>
              <a:ext cx="9352190" cy="622870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12157" y="3301264"/>
              <a:ext cx="9339984" cy="62242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3296782"/>
            <a:ext cx="6096000" cy="6990218"/>
            <a:chOff x="0" y="0"/>
            <a:chExt cx="2017615" cy="2313577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2192000" y="3296782"/>
            <a:ext cx="6096000" cy="6990218"/>
            <a:chOff x="0" y="0"/>
            <a:chExt cx="2017615" cy="23135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0" y="3296782"/>
            <a:ext cx="6096000" cy="6990218"/>
            <a:chOff x="0" y="0"/>
            <a:chExt cx="2017615" cy="2313577"/>
          </a:xfrm>
          <a:solidFill>
            <a:schemeClr val="accent4">
              <a:lumMod val="5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017615" cy="2313577"/>
            </a:xfrm>
            <a:custGeom>
              <a:avLst/>
              <a:gdLst/>
              <a:ahLst/>
              <a:cxnLst/>
              <a:rect l="l" t="t" r="r" b="b"/>
              <a:pathLst>
                <a:path w="2017615" h="2313577">
                  <a:moveTo>
                    <a:pt x="0" y="0"/>
                  </a:moveTo>
                  <a:lnTo>
                    <a:pt x="2017615" y="0"/>
                  </a:lnTo>
                  <a:lnTo>
                    <a:pt x="2017615" y="2313577"/>
                  </a:lnTo>
                  <a:lnTo>
                    <a:pt x="0" y="2313577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1028700" y="322928"/>
            <a:ext cx="9486900" cy="118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00"/>
              </a:lnSpc>
              <a:spcBef>
                <a:spcPct val="0"/>
              </a:spcBef>
            </a:pPr>
            <a:r>
              <a:rPr lang="en-US" sz="6000" spc="-240" dirty="0" err="1" smtClean="0">
                <a:solidFill>
                  <a:schemeClr val="accent4">
                    <a:lumMod val="75000"/>
                  </a:schemeClr>
                </a:solidFill>
                <a:latin typeface="Raleway"/>
              </a:rPr>
              <a:t>День</a:t>
            </a:r>
            <a:r>
              <a:rPr lang="en-US" sz="6000" spc="-240" dirty="0" smtClean="0">
                <a:solidFill>
                  <a:schemeClr val="accent4">
                    <a:lumMod val="75000"/>
                  </a:schemeClr>
                </a:solidFill>
                <a:latin typeface="Raleway"/>
              </a:rPr>
              <a:t> </a:t>
            </a:r>
            <a:r>
              <a:rPr lang="en-US" sz="6000" spc="-240" dirty="0" err="1">
                <a:solidFill>
                  <a:schemeClr val="accent4">
                    <a:lumMod val="75000"/>
                  </a:schemeClr>
                </a:solidFill>
                <a:latin typeface="Raleway"/>
              </a:rPr>
              <a:t>матери</a:t>
            </a:r>
            <a:endParaRPr lang="en-US" sz="6000" spc="-240" dirty="0">
              <a:solidFill>
                <a:schemeClr val="accent4">
                  <a:lumMod val="75000"/>
                </a:schemeClr>
              </a:solidFill>
              <a:latin typeface="Ralewa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45103"/>
            <a:ext cx="11319164" cy="376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28 ноября в рамках проекта прошло Торжественное мероприятие «День матери» с участием женщин разных народов и национальностей.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На празднике присутствовало 80 человек в зале приема официальных делегаций в администрации г. Нижнего Новгорода.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29 и 30 ноября праздничные мероприятия продолжились в национально-культурных автономиях, всего приняло участие более 200 человек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Raleway" panose="020B060402020202020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049285"/>
            <a:ext cx="6849152" cy="5136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290058"/>
            <a:ext cx="4114800" cy="5486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56" y="5865214"/>
            <a:ext cx="7303227" cy="410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80240" cy="10287000"/>
            <a:chOff x="0" y="0"/>
            <a:chExt cx="2631834" cy="3479800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631834" cy="3479800"/>
            </a:xfrm>
            <a:custGeom>
              <a:avLst/>
              <a:gdLst/>
              <a:ahLst/>
              <a:cxnLst/>
              <a:rect l="l" t="t" r="r" b="b"/>
              <a:pathLst>
                <a:path w="2631834" h="3479800">
                  <a:moveTo>
                    <a:pt x="0" y="0"/>
                  </a:moveTo>
                  <a:lnTo>
                    <a:pt x="2631834" y="0"/>
                  </a:lnTo>
                  <a:lnTo>
                    <a:pt x="2631834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9478660" y="2919516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8182142" y="967700"/>
            <a:ext cx="9648658" cy="139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  <a:spcBef>
                <a:spcPct val="0"/>
              </a:spcBef>
            </a:pPr>
            <a:r>
              <a:rPr lang="ru-RU" sz="2833" dirty="0" smtClean="0">
                <a:solidFill>
                  <a:srgbClr val="2B2B2B"/>
                </a:solidFill>
                <a:latin typeface="Raleway"/>
              </a:rPr>
              <a:t>Проведено 4 мероприятия, в которых приняли участие более 600 человек.</a:t>
            </a:r>
          </a:p>
          <a:p>
            <a:pPr>
              <a:lnSpc>
                <a:spcPts val="3683"/>
              </a:lnSpc>
              <a:spcBef>
                <a:spcPct val="0"/>
              </a:spcBef>
            </a:pPr>
            <a:r>
              <a:rPr lang="ru-RU" sz="2833" dirty="0" smtClean="0">
                <a:solidFill>
                  <a:srgbClr val="2B2B2B"/>
                </a:solidFill>
                <a:latin typeface="Raleway"/>
              </a:rPr>
              <a:t> </a:t>
            </a:r>
            <a:endParaRPr lang="en-US" sz="2833" dirty="0">
              <a:solidFill>
                <a:srgbClr val="2B2B2B"/>
              </a:solidFill>
              <a:latin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480097"/>
            <a:ext cx="5821135" cy="124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FFFFFF"/>
                </a:solidFill>
                <a:latin typeface="Raleway"/>
              </a:rPr>
              <a:t>Результаты:</a:t>
            </a:r>
            <a:endParaRPr lang="en-US" sz="80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3718" y="3238500"/>
            <a:ext cx="3432600" cy="457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001" y="3427200"/>
            <a:ext cx="4576800" cy="3432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3942" y="6134100"/>
            <a:ext cx="4576800" cy="30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1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312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Raleway</vt:lpstr>
      <vt:lpstr>Arimo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НРО "Ассамблея народов России"</dc:title>
  <dc:creator>Жанна</dc:creator>
  <cp:lastModifiedBy>kosorotikova</cp:lastModifiedBy>
  <cp:revision>20</cp:revision>
  <dcterms:created xsi:type="dcterms:W3CDTF">2006-08-16T00:00:00Z</dcterms:created>
  <dcterms:modified xsi:type="dcterms:W3CDTF">2022-12-12T07:29:14Z</dcterms:modified>
  <dc:identifier>DAEpl5Dp2Es</dc:identifier>
</cp:coreProperties>
</file>